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93" r:id="rId3"/>
    <p:sldId id="297" r:id="rId4"/>
    <p:sldId id="277" r:id="rId5"/>
    <p:sldId id="298" r:id="rId6"/>
    <p:sldId id="278" r:id="rId7"/>
    <p:sldId id="294" r:id="rId8"/>
    <p:sldId id="299" r:id="rId9"/>
    <p:sldId id="300" r:id="rId10"/>
    <p:sldId id="301"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7">
          <p15:clr>
            <a:srgbClr val="A4A3A4"/>
          </p15:clr>
        </p15:guide>
        <p15:guide id="2" pos="282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474747"/>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67" autoAdjust="0"/>
    <p:restoredTop sz="94660"/>
  </p:normalViewPr>
  <p:slideViewPr>
    <p:cSldViewPr>
      <p:cViewPr varScale="1">
        <p:scale>
          <a:sx n="65" d="100"/>
          <a:sy n="65" d="100"/>
        </p:scale>
        <p:origin x="1384" y="40"/>
      </p:cViewPr>
      <p:guideLst>
        <p:guide orient="horz" pos="2147"/>
        <p:guide pos="2825"/>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Box 3"/>
          <p:cNvSpPr txBox="1"/>
          <p:nvPr userDrawn="1"/>
        </p:nvSpPr>
        <p:spPr>
          <a:xfrm>
            <a:off x="95250" y="6651625"/>
            <a:ext cx="184666" cy="369332"/>
          </a:xfrm>
          <a:prstGeom prst="rect">
            <a:avLst/>
          </a:prstGeom>
          <a:noFill/>
        </p:spPr>
        <p:txBody>
          <a:bodyPr wrap="none" rtlCol="0">
            <a:spAutoFit/>
          </a:bodyPr>
          <a:lstStyle/>
          <a:p>
            <a:endParaRPr lang="en-US" dirty="0"/>
          </a:p>
        </p:txBody>
      </p:sp>
      <p:pic>
        <p:nvPicPr>
          <p:cNvPr id="2" name="Picture 1" descr="Ashutosh.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9" name="TextBox 8"/>
          <p:cNvSpPr txBox="1"/>
          <p:nvPr userDrawn="1"/>
        </p:nvSpPr>
        <p:spPr>
          <a:xfrm>
            <a:off x="449705" y="6572012"/>
            <a:ext cx="373063" cy="223838"/>
          </a:xfrm>
          <a:prstGeom prst="rect">
            <a:avLst/>
          </a:prstGeom>
          <a:noFill/>
        </p:spPr>
        <p:txBody>
          <a:bodyPr>
            <a:spAutoFit/>
          </a:bodyPr>
          <a:lstStyle/>
          <a:p>
            <a:pPr>
              <a:defRPr/>
            </a:pPr>
            <a:fld id="{FF56CA48-E925-4ADF-95BD-0B89699E2EFA}" type="slidenum">
              <a:rPr lang="en-US" sz="800">
                <a:solidFill>
                  <a:schemeClr val="bg1"/>
                </a:solidFill>
              </a:rPr>
              <a:t>‹#›</a:t>
            </a:fld>
            <a:endParaRPr lang="en-US" sz="800" dirty="0">
              <a:solidFill>
                <a:schemeClr val="bg1"/>
              </a:solidFill>
            </a:endParaRPr>
          </a:p>
        </p:txBody>
      </p:sp>
      <p:pic>
        <p:nvPicPr>
          <p:cNvPr id="2" name="Picture 1" descr="Nitin.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9" name="TextBox 8"/>
          <p:cNvSpPr txBox="1"/>
          <p:nvPr userDrawn="1"/>
        </p:nvSpPr>
        <p:spPr>
          <a:xfrm>
            <a:off x="449705" y="6572012"/>
            <a:ext cx="373063" cy="223838"/>
          </a:xfrm>
          <a:prstGeom prst="rect">
            <a:avLst/>
          </a:prstGeom>
          <a:noFill/>
        </p:spPr>
        <p:txBody>
          <a:bodyPr>
            <a:spAutoFit/>
          </a:bodyPr>
          <a:lstStyle/>
          <a:p>
            <a:pPr>
              <a:defRPr/>
            </a:pPr>
            <a:fld id="{FF56CA48-E925-4ADF-95BD-0B89699E2EFA}" type="slidenum">
              <a:rPr lang="en-US" sz="800">
                <a:solidFill>
                  <a:schemeClr val="bg1"/>
                </a:solidFill>
              </a:rPr>
              <a:t>‹#›</a:t>
            </a:fld>
            <a:endParaRPr lang="en-US" sz="800" dirty="0">
              <a:solidFill>
                <a:schemeClr val="bg1"/>
              </a:solidFill>
            </a:endParaRPr>
          </a:p>
        </p:txBody>
      </p:sp>
      <p:pic>
        <p:nvPicPr>
          <p:cNvPr id="2" name="Picture 1" descr="Sakshi.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9" name="TextBox 8"/>
          <p:cNvSpPr txBox="1"/>
          <p:nvPr userDrawn="1"/>
        </p:nvSpPr>
        <p:spPr>
          <a:xfrm>
            <a:off x="449705" y="6572012"/>
            <a:ext cx="373063" cy="223838"/>
          </a:xfrm>
          <a:prstGeom prst="rect">
            <a:avLst/>
          </a:prstGeom>
          <a:noFill/>
        </p:spPr>
        <p:txBody>
          <a:bodyPr>
            <a:spAutoFit/>
          </a:bodyPr>
          <a:lstStyle/>
          <a:p>
            <a:pPr>
              <a:defRPr/>
            </a:pPr>
            <a:fld id="{FF56CA48-E925-4ADF-95BD-0B89699E2EFA}" type="slidenum">
              <a:rPr lang="en-US" sz="800">
                <a:solidFill>
                  <a:schemeClr val="bg1"/>
                </a:solidFill>
              </a:rPr>
              <a:t>‹#›</a:t>
            </a:fld>
            <a:endParaRPr lang="en-US" sz="800" dirty="0">
              <a:solidFill>
                <a:schemeClr val="bg1"/>
              </a:solidFill>
            </a:endParaRPr>
          </a:p>
        </p:txBody>
      </p:sp>
      <p:pic>
        <p:nvPicPr>
          <p:cNvPr id="3" name="Picture 2" descr="Uday.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2" name="Picture 1" descr="Lil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85000" y="1473200"/>
            <a:ext cx="2235200" cy="1346200"/>
          </a:xfrm>
          <a:prstGeom prst="rect">
            <a:avLst/>
          </a:prstGeom>
        </p:spPr>
      </p:pic>
      <p:pic>
        <p:nvPicPr>
          <p:cNvPr id="3" name="Picture 2" descr="Big1.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1080" y="2875280"/>
            <a:ext cx="3119120" cy="177292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4" name="Picture 3" descr="Lil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85000" y="1447800"/>
            <a:ext cx="2235200" cy="1346200"/>
          </a:xfrm>
          <a:prstGeom prst="rect">
            <a:avLst/>
          </a:prstGeom>
        </p:spPr>
      </p:pic>
      <p:pic>
        <p:nvPicPr>
          <p:cNvPr id="5" name="Picture 4" descr="Big2.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1080" y="2895600"/>
            <a:ext cx="3119120" cy="177292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pic>
        <p:nvPicPr>
          <p:cNvPr id="2" name="Picture 1" descr="Lil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34200" y="1447800"/>
            <a:ext cx="2235200" cy="1346200"/>
          </a:xfrm>
          <a:prstGeom prst="rect">
            <a:avLst/>
          </a:prstGeom>
        </p:spPr>
      </p:pic>
      <p:pic>
        <p:nvPicPr>
          <p:cNvPr id="3" name="Picture 2" descr="Big4.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1080" y="2895600"/>
            <a:ext cx="3119120" cy="177292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pic>
        <p:nvPicPr>
          <p:cNvPr id="4" name="Picture 3" descr="Lil5.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85000" y="1447800"/>
            <a:ext cx="2235200" cy="1346200"/>
          </a:xfrm>
          <a:prstGeom prst="rect">
            <a:avLst/>
          </a:prstGeom>
        </p:spPr>
      </p:pic>
      <p:pic>
        <p:nvPicPr>
          <p:cNvPr id="5" name="Picture 4" descr="Big5.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1080" y="2895600"/>
            <a:ext cx="3119120" cy="177292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pic>
        <p:nvPicPr>
          <p:cNvPr id="2" name="Picture 1" descr="Lil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85000" y="1447800"/>
            <a:ext cx="2235200" cy="1346200"/>
          </a:xfrm>
          <a:prstGeom prst="rect">
            <a:avLst/>
          </a:prstGeom>
        </p:spPr>
      </p:pic>
      <p:pic>
        <p:nvPicPr>
          <p:cNvPr id="3" name="Picture 2" descr="Big3.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1080" y="2895600"/>
            <a:ext cx="3119120" cy="177292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Section Header">
    <p:spTree>
      <p:nvGrpSpPr>
        <p:cNvPr id="1" name=""/>
        <p:cNvGrpSpPr/>
        <p:nvPr/>
      </p:nvGrpSpPr>
      <p:grpSpPr>
        <a:xfrm>
          <a:off x="0" y="0"/>
          <a:ext cx="0" cy="0"/>
          <a:chOff x="0" y="0"/>
          <a:chExt cx="0" cy="0"/>
        </a:xfrm>
      </p:grpSpPr>
      <p:pic>
        <p:nvPicPr>
          <p:cNvPr id="6" name="Picture 5" descr="Lil1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52717" y="1447800"/>
            <a:ext cx="2235200" cy="1346200"/>
          </a:xfrm>
          <a:prstGeom prst="rect">
            <a:avLst/>
          </a:prstGeom>
        </p:spPr>
      </p:pic>
      <p:pic>
        <p:nvPicPr>
          <p:cNvPr id="7" name="Picture 6" descr="Big12.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57894" y="2895600"/>
            <a:ext cx="3119120" cy="177292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Section Header">
    <p:spTree>
      <p:nvGrpSpPr>
        <p:cNvPr id="1" name=""/>
        <p:cNvGrpSpPr/>
        <p:nvPr/>
      </p:nvGrpSpPr>
      <p:grpSpPr>
        <a:xfrm>
          <a:off x="0" y="0"/>
          <a:ext cx="0" cy="0"/>
          <a:chOff x="0" y="0"/>
          <a:chExt cx="0" cy="0"/>
        </a:xfrm>
      </p:grpSpPr>
      <p:pic>
        <p:nvPicPr>
          <p:cNvPr id="6" name="Picture 5" descr="Big1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72836" y="2895600"/>
            <a:ext cx="3119120" cy="1772920"/>
          </a:xfrm>
          <a:prstGeom prst="rect">
            <a:avLst/>
          </a:prstGeom>
        </p:spPr>
      </p:pic>
      <p:pic>
        <p:nvPicPr>
          <p:cNvPr id="7" name="Picture 6" descr="Lil13.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39420" y="1447800"/>
            <a:ext cx="2235200" cy="13462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Box 3"/>
          <p:cNvSpPr txBox="1"/>
          <p:nvPr userDrawn="1"/>
        </p:nvSpPr>
        <p:spPr>
          <a:xfrm>
            <a:off x="95250" y="6651625"/>
            <a:ext cx="184666" cy="369332"/>
          </a:xfrm>
          <a:prstGeom prst="rect">
            <a:avLst/>
          </a:prstGeom>
          <a:noFill/>
        </p:spPr>
        <p:txBody>
          <a:bodyPr wrap="none" rtlCol="0">
            <a:spAutoFit/>
          </a:bodyPr>
          <a:lstStyle/>
          <a:p>
            <a:endParaRPr lang="en-US" dirty="0"/>
          </a:p>
        </p:txBody>
      </p:sp>
      <p:pic>
        <p:nvPicPr>
          <p:cNvPr id="3" name="Picture 2" descr="Krishna.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pic>
        <p:nvPicPr>
          <p:cNvPr id="6" name="Picture 5" descr="Lil1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38682" y="1447800"/>
            <a:ext cx="2235200" cy="1346200"/>
          </a:xfrm>
          <a:prstGeom prst="rect">
            <a:avLst/>
          </a:prstGeom>
        </p:spPr>
      </p:pic>
      <p:pic>
        <p:nvPicPr>
          <p:cNvPr id="7" name="Picture 6" descr="Big13.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57896" y="2895600"/>
            <a:ext cx="3119120" cy="177292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4" descr="footer_enterprise.png"/>
          <p:cNvPicPr>
            <a:picLocks noChangeAspect="1"/>
          </p:cNvPicPr>
          <p:nvPr userDrawn="1"/>
        </p:nvPicPr>
        <p:blipFill>
          <a:blip/>
          <a:srcRect/>
          <a:stretch>
            <a:fillRect/>
          </a:stretch>
        </p:blipFill>
        <p:spPr bwMode="auto">
          <a:xfrm>
            <a:off x="0" y="6400800"/>
            <a:ext cx="9144000" cy="457200"/>
          </a:xfrm>
          <a:prstGeom prst="rect">
            <a:avLst/>
          </a:prstGeom>
          <a:noFill/>
          <a:ln>
            <a:noFill/>
          </a:ln>
        </p:spPr>
      </p:pic>
      <p:sp>
        <p:nvSpPr>
          <p:cNvPr id="12" name="TextBox 11"/>
          <p:cNvSpPr txBox="1"/>
          <p:nvPr userDrawn="1"/>
        </p:nvSpPr>
        <p:spPr>
          <a:xfrm>
            <a:off x="449705" y="6514862"/>
            <a:ext cx="373063" cy="223838"/>
          </a:xfrm>
          <a:prstGeom prst="rect">
            <a:avLst/>
          </a:prstGeom>
          <a:noFill/>
        </p:spPr>
        <p:txBody>
          <a:bodyPr>
            <a:spAutoFit/>
          </a:bodyPr>
          <a:lstStyle/>
          <a:p>
            <a:pPr>
              <a:defRPr/>
            </a:pPr>
            <a:fld id="{FF56CA48-E925-4ADF-95BD-0B89699E2EFA}" type="slidenum">
              <a:rPr lang="en-US" sz="800">
                <a:solidFill>
                  <a:schemeClr val="bg1"/>
                </a:solidFill>
              </a:rPr>
              <a:t>‹#›</a:t>
            </a:fld>
            <a:endParaRPr lang="en-US" sz="800" dirty="0">
              <a:solidFill>
                <a:schemeClr val="bg1"/>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57200" y="6407750"/>
            <a:ext cx="2133600" cy="365125"/>
          </a:xfrm>
          <a:prstGeom prst="rect">
            <a:avLst/>
          </a:prstGeom>
        </p:spPr>
        <p:txBody>
          <a:bodyPr anchor="ctr"/>
          <a:lstStyle>
            <a:lvl1pPr algn="l">
              <a:defRPr sz="800">
                <a:solidFill>
                  <a:schemeClr val="bg1"/>
                </a:solidFill>
              </a:defRPr>
            </a:lvl1pPr>
          </a:lstStyle>
          <a:p>
            <a:fld id="{9F8D22C7-E16F-324A-8F06-9DCC85BBE399}" type="slidenum">
              <a:rPr lang="en-US" smtClean="0"/>
              <a:t>‹#›</a:t>
            </a:fld>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Slide Number Placeholder 5"/>
          <p:cNvSpPr>
            <a:spLocks noGrp="1"/>
          </p:cNvSpPr>
          <p:nvPr>
            <p:ph type="sldNum" sz="quarter" idx="12"/>
          </p:nvPr>
        </p:nvSpPr>
        <p:spPr>
          <a:xfrm>
            <a:off x="457200" y="6407750"/>
            <a:ext cx="2133600" cy="365125"/>
          </a:xfrm>
          <a:prstGeom prst="rect">
            <a:avLst/>
          </a:prstGeom>
        </p:spPr>
        <p:txBody>
          <a:bodyPr anchor="ctr"/>
          <a:lstStyle>
            <a:lvl1pPr algn="l">
              <a:defRPr sz="800">
                <a:solidFill>
                  <a:schemeClr val="bg1"/>
                </a:solidFill>
              </a:defRPr>
            </a:lvl1pPr>
          </a:lstStyle>
          <a:p>
            <a:fld id="{9F8D22C7-E16F-324A-8F06-9DCC85BBE399}" type="slidenum">
              <a:rPr lang="en-US" smtClean="0"/>
              <a:t>‹#›</a:t>
            </a:fld>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Slide Number Placeholder 5"/>
          <p:cNvSpPr>
            <a:spLocks noGrp="1"/>
          </p:cNvSpPr>
          <p:nvPr>
            <p:ph type="sldNum" sz="quarter" idx="12"/>
          </p:nvPr>
        </p:nvSpPr>
        <p:spPr>
          <a:xfrm>
            <a:off x="457200" y="6407750"/>
            <a:ext cx="2133600" cy="365125"/>
          </a:xfrm>
          <a:prstGeom prst="rect">
            <a:avLst/>
          </a:prstGeom>
        </p:spPr>
        <p:txBody>
          <a:bodyPr anchor="ctr"/>
          <a:lstStyle>
            <a:lvl1pPr algn="l">
              <a:defRPr sz="800">
                <a:solidFill>
                  <a:schemeClr val="bg1"/>
                </a:solidFill>
              </a:defRPr>
            </a:lvl1pPr>
          </a:lstStyle>
          <a:p>
            <a:fld id="{9F8D22C7-E16F-324A-8F06-9DCC85BBE399}"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extBox 3"/>
          <p:cNvSpPr txBox="1"/>
          <p:nvPr userDrawn="1"/>
        </p:nvSpPr>
        <p:spPr>
          <a:xfrm>
            <a:off x="95250" y="6651625"/>
            <a:ext cx="184666" cy="369332"/>
          </a:xfrm>
          <a:prstGeom prst="rect">
            <a:avLst/>
          </a:prstGeom>
          <a:noFill/>
        </p:spPr>
        <p:txBody>
          <a:bodyPr wrap="none" rtlCol="0">
            <a:spAutoFit/>
          </a:bodyPr>
          <a:lstStyle/>
          <a:p>
            <a:endParaRPr lang="en-US" dirty="0"/>
          </a:p>
        </p:txBody>
      </p:sp>
      <p:pic>
        <p:nvPicPr>
          <p:cNvPr id="2" name="Picture 1" descr="Patrick.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3" name="Picture 2" descr="Nandesh.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extBox 3"/>
          <p:cNvSpPr txBox="1"/>
          <p:nvPr userDrawn="1"/>
        </p:nvSpPr>
        <p:spPr>
          <a:xfrm>
            <a:off x="95250" y="6651625"/>
            <a:ext cx="184666" cy="369332"/>
          </a:xfrm>
          <a:prstGeom prst="rect">
            <a:avLst/>
          </a:prstGeom>
          <a:noFill/>
        </p:spPr>
        <p:txBody>
          <a:bodyPr wrap="none" rtlCol="0">
            <a:spAutoFit/>
          </a:bodyPr>
          <a:lstStyle/>
          <a:p>
            <a:endParaRPr lang="en-US" dirty="0"/>
          </a:p>
        </p:txBody>
      </p:sp>
      <p:pic>
        <p:nvPicPr>
          <p:cNvPr id="2" name="Picture 1" descr="Nitin.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extBox 3"/>
          <p:cNvSpPr txBox="1"/>
          <p:nvPr userDrawn="1"/>
        </p:nvSpPr>
        <p:spPr>
          <a:xfrm>
            <a:off x="95250" y="6651625"/>
            <a:ext cx="184666" cy="369332"/>
          </a:xfrm>
          <a:prstGeom prst="rect">
            <a:avLst/>
          </a:prstGeom>
          <a:noFill/>
        </p:spPr>
        <p:txBody>
          <a:bodyPr wrap="none" rtlCol="0">
            <a:spAutoFit/>
          </a:bodyPr>
          <a:lstStyle/>
          <a:p>
            <a:endParaRPr lang="en-US" dirty="0"/>
          </a:p>
        </p:txBody>
      </p:sp>
      <p:pic>
        <p:nvPicPr>
          <p:cNvPr id="2" name="Picture 1" descr="Sakshi.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extBox 3"/>
          <p:cNvSpPr txBox="1"/>
          <p:nvPr userDrawn="1"/>
        </p:nvSpPr>
        <p:spPr>
          <a:xfrm>
            <a:off x="95250" y="6651625"/>
            <a:ext cx="184666" cy="369332"/>
          </a:xfrm>
          <a:prstGeom prst="rect">
            <a:avLst/>
          </a:prstGeom>
          <a:noFill/>
        </p:spPr>
        <p:txBody>
          <a:bodyPr wrap="none" rtlCol="0">
            <a:spAutoFit/>
          </a:bodyPr>
          <a:lstStyle/>
          <a:p>
            <a:endParaRPr lang="en-US" dirty="0"/>
          </a:p>
        </p:txBody>
      </p:sp>
      <p:pic>
        <p:nvPicPr>
          <p:cNvPr id="2" name="Picture 1" descr="Uday.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extBox 8"/>
          <p:cNvSpPr txBox="1"/>
          <p:nvPr userDrawn="1"/>
        </p:nvSpPr>
        <p:spPr>
          <a:xfrm>
            <a:off x="449705" y="6572012"/>
            <a:ext cx="373063" cy="223838"/>
          </a:xfrm>
          <a:prstGeom prst="rect">
            <a:avLst/>
          </a:prstGeom>
          <a:noFill/>
        </p:spPr>
        <p:txBody>
          <a:bodyPr>
            <a:spAutoFit/>
          </a:bodyPr>
          <a:lstStyle/>
          <a:p>
            <a:pPr>
              <a:defRPr/>
            </a:pPr>
            <a:fld id="{FF56CA48-E925-4ADF-95BD-0B89699E2EFA}" type="slidenum">
              <a:rPr lang="en-US" sz="800">
                <a:solidFill>
                  <a:schemeClr val="bg1"/>
                </a:solidFill>
              </a:rPr>
              <a:t>‹#›</a:t>
            </a:fld>
            <a:endParaRPr lang="en-US" sz="800" dirty="0">
              <a:solidFill>
                <a:schemeClr val="bg1"/>
              </a:solidFill>
            </a:endParaRPr>
          </a:p>
        </p:txBody>
      </p:sp>
      <p:pic>
        <p:nvPicPr>
          <p:cNvPr id="3" name="Picture 2" descr="Ashutosh.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extBox 8"/>
          <p:cNvSpPr txBox="1"/>
          <p:nvPr userDrawn="1"/>
        </p:nvSpPr>
        <p:spPr>
          <a:xfrm>
            <a:off x="449705" y="6572012"/>
            <a:ext cx="373063" cy="223838"/>
          </a:xfrm>
          <a:prstGeom prst="rect">
            <a:avLst/>
          </a:prstGeom>
          <a:noFill/>
        </p:spPr>
        <p:txBody>
          <a:bodyPr>
            <a:spAutoFit/>
          </a:bodyPr>
          <a:lstStyle/>
          <a:p>
            <a:pPr>
              <a:defRPr/>
            </a:pPr>
            <a:fld id="{FF56CA48-E925-4ADF-95BD-0B89699E2EFA}" type="slidenum">
              <a:rPr lang="en-US" sz="800">
                <a:solidFill>
                  <a:schemeClr val="bg1"/>
                </a:solidFill>
              </a:rPr>
              <a:t>‹#›</a:t>
            </a:fld>
            <a:endParaRPr lang="en-US" sz="800" dirty="0">
              <a:solidFill>
                <a:schemeClr val="bg1"/>
              </a:solidFill>
            </a:endParaRPr>
          </a:p>
        </p:txBody>
      </p:sp>
      <p:pic>
        <p:nvPicPr>
          <p:cNvPr id="2" name="Picture 1" descr="Krishna.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extBox 8"/>
          <p:cNvSpPr txBox="1"/>
          <p:nvPr userDrawn="1"/>
        </p:nvSpPr>
        <p:spPr>
          <a:xfrm>
            <a:off x="449705" y="6572012"/>
            <a:ext cx="373063" cy="223838"/>
          </a:xfrm>
          <a:prstGeom prst="rect">
            <a:avLst/>
          </a:prstGeom>
          <a:noFill/>
        </p:spPr>
        <p:txBody>
          <a:bodyPr>
            <a:spAutoFit/>
          </a:bodyPr>
          <a:lstStyle/>
          <a:p>
            <a:pPr>
              <a:defRPr/>
            </a:pPr>
            <a:fld id="{FF56CA48-E925-4ADF-95BD-0B89699E2EFA}" type="slidenum">
              <a:rPr lang="en-US" sz="800">
                <a:solidFill>
                  <a:schemeClr val="bg1"/>
                </a:solidFill>
              </a:rPr>
              <a:t>‹#›</a:t>
            </a:fld>
            <a:endParaRPr lang="en-US" sz="800" dirty="0">
              <a:solidFill>
                <a:schemeClr val="bg1"/>
              </a:solidFill>
            </a:endParaRPr>
          </a:p>
        </p:txBody>
      </p:sp>
      <p:pic>
        <p:nvPicPr>
          <p:cNvPr id="2" name="Picture 1" descr="Nandesh.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p:txBody>
      </p:sp>
      <p:sp>
        <p:nvSpPr>
          <p:cNvPr id="9" name="TextBox 8"/>
          <p:cNvSpPr txBox="1"/>
          <p:nvPr/>
        </p:nvSpPr>
        <p:spPr>
          <a:xfrm>
            <a:off x="449705" y="6514862"/>
            <a:ext cx="373063" cy="223838"/>
          </a:xfrm>
          <a:prstGeom prst="rect">
            <a:avLst/>
          </a:prstGeom>
          <a:noFill/>
        </p:spPr>
        <p:txBody>
          <a:bodyPr>
            <a:spAutoFit/>
          </a:bodyPr>
          <a:lstStyle/>
          <a:p>
            <a:pPr>
              <a:defRPr/>
            </a:pPr>
            <a:fld id="{FF56CA48-E925-4ADF-95BD-0B89699E2EFA}" type="slidenum">
              <a:rPr lang="en-US" sz="800">
                <a:solidFill>
                  <a:schemeClr val="bg1"/>
                </a:solidFill>
              </a:rPr>
              <a:t>‹#›</a:t>
            </a:fld>
            <a:endParaRPr lang="en-US" sz="800" dirty="0">
              <a:solidFill>
                <a:schemeClr val="bg1"/>
              </a:solidFill>
            </a:endParaRPr>
          </a:p>
        </p:txBody>
      </p:sp>
      <p:pic>
        <p:nvPicPr>
          <p:cNvPr id="5" name="Picture 4" descr="footer_north-america_blue.png"/>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0" y="6400800"/>
            <a:ext cx="9144000" cy="457200"/>
          </a:xfrm>
          <a:prstGeom prst="rect">
            <a:avLst/>
          </a:prstGeom>
        </p:spPr>
      </p:pic>
      <p:sp>
        <p:nvSpPr>
          <p:cNvPr id="8" name="Rectangle 7"/>
          <p:cNvSpPr/>
          <p:nvPr/>
        </p:nvSpPr>
        <p:spPr>
          <a:xfrm>
            <a:off x="457200" y="6617556"/>
            <a:ext cx="309700" cy="215444"/>
          </a:xfrm>
          <a:prstGeom prst="rect">
            <a:avLst/>
          </a:prstGeom>
        </p:spPr>
        <p:txBody>
          <a:bodyPr wrap="none">
            <a:spAutoFit/>
          </a:bodyPr>
          <a:lstStyle/>
          <a:p>
            <a:fld id="{FF56CA48-E925-4ADF-95BD-0B89699E2EFA}" type="slidenum">
              <a:rPr lang="en-US" sz="800" smtClean="0">
                <a:solidFill>
                  <a:schemeClr val="bg1"/>
                </a:solidFill>
              </a:rPr>
              <a:t>‹#›</a:t>
            </a:fld>
            <a:endParaRPr lang="en-US" sz="800" dirty="0"/>
          </a:p>
        </p:txBody>
      </p:sp>
      <p:pic>
        <p:nvPicPr>
          <p:cNvPr id="4" name="Picture 3"/>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 name="TextBox 9"/>
          <p:cNvSpPr txBox="1"/>
          <p:nvPr/>
        </p:nvSpPr>
        <p:spPr>
          <a:xfrm>
            <a:off x="449705" y="6572012"/>
            <a:ext cx="373063" cy="223838"/>
          </a:xfrm>
          <a:prstGeom prst="rect">
            <a:avLst/>
          </a:prstGeom>
          <a:noFill/>
        </p:spPr>
        <p:txBody>
          <a:bodyPr>
            <a:spAutoFit/>
          </a:bodyPr>
          <a:lstStyle/>
          <a:p>
            <a:pPr>
              <a:defRPr/>
            </a:pPr>
            <a:fld id="{FF56CA48-E925-4ADF-95BD-0B89699E2EFA}" type="slidenum">
              <a:rPr lang="en-US" sz="800">
                <a:solidFill>
                  <a:schemeClr val="bg1"/>
                </a:solidFill>
              </a:rPr>
              <a:t>‹#›</a:t>
            </a:fld>
            <a:endParaRPr lang="en-US" sz="8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a:spLocks noChangeArrowheads="1"/>
          </p:cNvSpPr>
          <p:nvPr/>
        </p:nvSpPr>
        <p:spPr bwMode="auto">
          <a:xfrm>
            <a:off x="628950" y="3479145"/>
            <a:ext cx="7668381" cy="937260"/>
          </a:xfrm>
          <a:prstGeom prst="rect">
            <a:avLst/>
          </a:prstGeom>
          <a:noFill/>
          <a:ln>
            <a:noFill/>
          </a:ln>
        </p:spPr>
        <p:txBody>
          <a:bodyPr wrap="square">
            <a:spAutoFit/>
          </a:bodyPr>
          <a:lstStyle>
            <a:lvl1pPr eaLnBrk="0" hangingPunct="0">
              <a:defRPr sz="2400">
                <a:solidFill>
                  <a:schemeClr val="tx1"/>
                </a:solidFill>
                <a:latin typeface="Arial" panose="020B0604020202020204" pitchFamily="34" charset="0"/>
                <a:ea typeface="ヒラギノ角ゴ Pro W3" charset="0"/>
                <a:cs typeface="ヒラギノ角ゴ Pro W3" charset="0"/>
              </a:defRPr>
            </a:lvl1pPr>
            <a:lvl2pPr marL="742950" indent="-285750" eaLnBrk="0" hangingPunct="0">
              <a:defRPr sz="2400">
                <a:solidFill>
                  <a:schemeClr val="tx1"/>
                </a:solidFill>
                <a:latin typeface="Arial" panose="020B0604020202020204" pitchFamily="34" charset="0"/>
                <a:ea typeface="ヒラギノ角ゴ Pro W3" charset="0"/>
                <a:cs typeface="ヒラギノ角ゴ Pro W3" charset="0"/>
              </a:defRPr>
            </a:lvl2pPr>
            <a:lvl3pPr marL="1143000" indent="-228600" eaLnBrk="0" hangingPunct="0">
              <a:defRPr sz="2400">
                <a:solidFill>
                  <a:schemeClr val="tx1"/>
                </a:solidFill>
                <a:latin typeface="Arial" panose="020B0604020202020204" pitchFamily="34" charset="0"/>
                <a:ea typeface="ヒラギノ角ゴ Pro W3" charset="0"/>
                <a:cs typeface="ヒラギノ角ゴ Pro W3" charset="0"/>
              </a:defRPr>
            </a:lvl3pPr>
            <a:lvl4pPr marL="1600200" indent="-228600" eaLnBrk="0" hangingPunct="0">
              <a:defRPr sz="2400">
                <a:solidFill>
                  <a:schemeClr val="tx1"/>
                </a:solidFill>
                <a:latin typeface="Arial" panose="020B0604020202020204" pitchFamily="34" charset="0"/>
                <a:ea typeface="ヒラギノ角ゴ Pro W3" charset="0"/>
                <a:cs typeface="ヒラギノ角ゴ Pro W3" charset="0"/>
              </a:defRPr>
            </a:lvl4pPr>
            <a:lvl5pPr marL="2057400" indent="-228600" eaLnBrk="0" hangingPunct="0">
              <a:defRPr sz="2400">
                <a:solidFill>
                  <a:schemeClr val="tx1"/>
                </a:solidFill>
                <a:latin typeface="Arial" panose="020B0604020202020204" pitchFamily="34"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0"/>
                <a:cs typeface="ヒラギノ角ゴ Pro W3" charset="0"/>
              </a:defRPr>
            </a:lvl9pPr>
          </a:lstStyle>
          <a:p>
            <a:pPr eaLnBrk="1" hangingPunct="1">
              <a:spcBef>
                <a:spcPct val="50000"/>
              </a:spcBef>
            </a:pPr>
            <a:endParaRPr lang="en-IN" altLang="en-US" sz="1000" b="1" dirty="0">
              <a:solidFill>
                <a:schemeClr val="bg1"/>
              </a:solidFill>
            </a:endParaRPr>
          </a:p>
          <a:p>
            <a:pPr eaLnBrk="1" hangingPunct="1">
              <a:spcBef>
                <a:spcPct val="50000"/>
              </a:spcBef>
            </a:pPr>
            <a:r>
              <a:rPr lang="en-IN" altLang="en-US" sz="3000" b="1" dirty="0">
                <a:solidFill>
                  <a:schemeClr val="bg1"/>
                </a:solidFill>
              </a:rPr>
              <a:t>Health Insurance Support System</a:t>
            </a:r>
          </a:p>
        </p:txBody>
      </p:sp>
      <p:sp>
        <p:nvSpPr>
          <p:cNvPr id="9" name="TextBox 7"/>
          <p:cNvSpPr txBox="1">
            <a:spLocks noChangeArrowheads="1"/>
          </p:cNvSpPr>
          <p:nvPr/>
        </p:nvSpPr>
        <p:spPr bwMode="auto">
          <a:xfrm>
            <a:off x="628952" y="4601617"/>
            <a:ext cx="7372048" cy="398780"/>
          </a:xfrm>
          <a:prstGeom prst="rect">
            <a:avLst/>
          </a:prstGeom>
          <a:noFill/>
          <a:ln>
            <a:noFill/>
          </a:ln>
        </p:spPr>
        <p:txBody>
          <a:bodyPr wrap="square">
            <a:spAutoFit/>
          </a:bodyPr>
          <a:lstStyle>
            <a:lvl1pPr eaLnBrk="0" hangingPunct="0">
              <a:defRPr sz="2400">
                <a:solidFill>
                  <a:schemeClr val="tx1"/>
                </a:solidFill>
                <a:latin typeface="Arial" panose="020B0604020202020204" pitchFamily="34" charset="0"/>
                <a:ea typeface="ヒラギノ角ゴ Pro W3" charset="0"/>
                <a:cs typeface="ヒラギノ角ゴ Pro W3" charset="0"/>
              </a:defRPr>
            </a:lvl1pPr>
            <a:lvl2pPr marL="742950" indent="-285750" eaLnBrk="0" hangingPunct="0">
              <a:defRPr sz="2400">
                <a:solidFill>
                  <a:schemeClr val="tx1"/>
                </a:solidFill>
                <a:latin typeface="Arial" panose="020B0604020202020204" pitchFamily="34" charset="0"/>
                <a:ea typeface="ヒラギノ角ゴ Pro W3" charset="0"/>
                <a:cs typeface="ヒラギノ角ゴ Pro W3" charset="0"/>
              </a:defRPr>
            </a:lvl2pPr>
            <a:lvl3pPr marL="1143000" indent="-228600" eaLnBrk="0" hangingPunct="0">
              <a:defRPr sz="2400">
                <a:solidFill>
                  <a:schemeClr val="tx1"/>
                </a:solidFill>
                <a:latin typeface="Arial" panose="020B0604020202020204" pitchFamily="34" charset="0"/>
                <a:ea typeface="ヒラギノ角ゴ Pro W3" charset="0"/>
                <a:cs typeface="ヒラギノ角ゴ Pro W3" charset="0"/>
              </a:defRPr>
            </a:lvl3pPr>
            <a:lvl4pPr marL="1600200" indent="-228600" eaLnBrk="0" hangingPunct="0">
              <a:defRPr sz="2400">
                <a:solidFill>
                  <a:schemeClr val="tx1"/>
                </a:solidFill>
                <a:latin typeface="Arial" panose="020B0604020202020204" pitchFamily="34" charset="0"/>
                <a:ea typeface="ヒラギノ角ゴ Pro W3" charset="0"/>
                <a:cs typeface="ヒラギノ角ゴ Pro W3" charset="0"/>
              </a:defRPr>
            </a:lvl4pPr>
            <a:lvl5pPr marL="2057400" indent="-228600" eaLnBrk="0" hangingPunct="0">
              <a:defRPr sz="2400">
                <a:solidFill>
                  <a:schemeClr val="tx1"/>
                </a:solidFill>
                <a:latin typeface="Arial" panose="020B0604020202020204" pitchFamily="34"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0"/>
                <a:cs typeface="ヒラギノ角ゴ Pro W3" charset="0"/>
              </a:defRPr>
            </a:lvl9pPr>
          </a:lstStyle>
          <a:p>
            <a:pPr eaLnBrk="1" hangingPunct="1">
              <a:spcBef>
                <a:spcPct val="50000"/>
              </a:spcBef>
            </a:pPr>
            <a:r>
              <a:rPr lang="en-IN" altLang="en-US" sz="2000" dirty="0">
                <a:solidFill>
                  <a:schemeClr val="bg1"/>
                </a:solidFill>
              </a:rPr>
              <a:t>A Smart Health Insurance recommended for your precious life. </a:t>
            </a:r>
            <a:endParaRPr lang="en-US" sz="2000" dirty="0">
              <a:solidFill>
                <a:srgbClr val="424242"/>
              </a:solidFill>
            </a:endParaRPr>
          </a:p>
        </p:txBody>
      </p:sp>
      <p:sp>
        <p:nvSpPr>
          <p:cNvPr id="5" name="TextBox 2"/>
          <p:cNvSpPr txBox="1">
            <a:spLocks noChangeArrowheads="1"/>
          </p:cNvSpPr>
          <p:nvPr/>
        </p:nvSpPr>
        <p:spPr bwMode="auto">
          <a:xfrm>
            <a:off x="2667000" y="1219200"/>
            <a:ext cx="1524000" cy="461665"/>
          </a:xfrm>
          <a:prstGeom prst="rect">
            <a:avLst/>
          </a:prstGeom>
          <a:noFill/>
          <a:ln>
            <a:noFill/>
          </a:ln>
        </p:spPr>
        <p:txBody>
          <a:bodyPr wrap="square">
            <a:spAutoFit/>
          </a:bodyPr>
          <a:lstStyle>
            <a:lvl1pPr eaLnBrk="0" hangingPunct="0">
              <a:defRPr sz="2400">
                <a:solidFill>
                  <a:schemeClr val="tx1"/>
                </a:solidFill>
                <a:latin typeface="Arial" panose="020B0604020202020204" pitchFamily="34" charset="0"/>
                <a:ea typeface="ヒラギノ角ゴ Pro W3" charset="0"/>
                <a:cs typeface="ヒラギノ角ゴ Pro W3" charset="0"/>
              </a:defRPr>
            </a:lvl1pPr>
            <a:lvl2pPr marL="742950" indent="-285750" eaLnBrk="0" hangingPunct="0">
              <a:defRPr sz="2400">
                <a:solidFill>
                  <a:schemeClr val="tx1"/>
                </a:solidFill>
                <a:latin typeface="Arial" panose="020B0604020202020204" pitchFamily="34" charset="0"/>
                <a:ea typeface="ヒラギノ角ゴ Pro W3" charset="0"/>
                <a:cs typeface="ヒラギノ角ゴ Pro W3" charset="0"/>
              </a:defRPr>
            </a:lvl2pPr>
            <a:lvl3pPr marL="1143000" indent="-228600" eaLnBrk="0" hangingPunct="0">
              <a:defRPr sz="2400">
                <a:solidFill>
                  <a:schemeClr val="tx1"/>
                </a:solidFill>
                <a:latin typeface="Arial" panose="020B0604020202020204" pitchFamily="34" charset="0"/>
                <a:ea typeface="ヒラギノ角ゴ Pro W3" charset="0"/>
                <a:cs typeface="ヒラギノ角ゴ Pro W3" charset="0"/>
              </a:defRPr>
            </a:lvl3pPr>
            <a:lvl4pPr marL="1600200" indent="-228600" eaLnBrk="0" hangingPunct="0">
              <a:defRPr sz="2400">
                <a:solidFill>
                  <a:schemeClr val="tx1"/>
                </a:solidFill>
                <a:latin typeface="Arial" panose="020B0604020202020204" pitchFamily="34" charset="0"/>
                <a:ea typeface="ヒラギノ角ゴ Pro W3" charset="0"/>
                <a:cs typeface="ヒラギノ角ゴ Pro W3" charset="0"/>
              </a:defRPr>
            </a:lvl4pPr>
            <a:lvl5pPr marL="2057400" indent="-228600" eaLnBrk="0" hangingPunct="0">
              <a:defRPr sz="2400">
                <a:solidFill>
                  <a:schemeClr val="tx1"/>
                </a:solidFill>
                <a:latin typeface="Arial" panose="020B0604020202020204" pitchFamily="34"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0"/>
                <a:cs typeface="ヒラギノ角ゴ Pro W3" charset="0"/>
              </a:defRPr>
            </a:lvl9pPr>
          </a:lstStyle>
          <a:p>
            <a:pPr algn="r"/>
            <a:r>
              <a:rPr lang="en-US" sz="800" dirty="0" err="1">
                <a:solidFill>
                  <a:srgbClr val="FFFFFF"/>
                </a:solidFill>
                <a:latin typeface="+mn-lt"/>
                <a:ea typeface="Calibri" panose="020F0502020204030204"/>
                <a:cs typeface="Arial" panose="020B0604020202020204"/>
              </a:rPr>
              <a:t>Ashutosh</a:t>
            </a:r>
            <a:r>
              <a:rPr lang="en-US" sz="800" dirty="0">
                <a:solidFill>
                  <a:srgbClr val="FFFFFF"/>
                </a:solidFill>
                <a:latin typeface="+mn-lt"/>
                <a:ea typeface="Calibri" panose="020F0502020204030204"/>
                <a:cs typeface="Arial" panose="020B0604020202020204"/>
              </a:rPr>
              <a:t> J. </a:t>
            </a:r>
          </a:p>
          <a:p>
            <a:pPr algn="r"/>
            <a:r>
              <a:rPr lang="en-US" sz="800" dirty="0">
                <a:solidFill>
                  <a:srgbClr val="FFFFFF"/>
                </a:solidFill>
                <a:latin typeface="+mn-lt"/>
                <a:ea typeface="Calibri" panose="020F0502020204030204"/>
                <a:cs typeface="Calibri" panose="020F0502020204030204"/>
              </a:rPr>
              <a:t>Lead Vocalist &amp; Guitarist </a:t>
            </a:r>
          </a:p>
          <a:p>
            <a:pPr algn="r"/>
            <a:r>
              <a:rPr lang="en-US" sz="800" dirty="0">
                <a:solidFill>
                  <a:srgbClr val="FFFFFF"/>
                </a:solidFill>
                <a:latin typeface="+mn-lt"/>
                <a:ea typeface="Calibri" panose="020F0502020204030204"/>
                <a:cs typeface="Arial" panose="020B0604020202020204"/>
              </a:rPr>
              <a:t>IT Support Specialist </a:t>
            </a:r>
            <a:endParaRPr lang="en-US" sz="800" dirty="0">
              <a:solidFill>
                <a:srgbClr val="FFFFFF"/>
              </a:solidFill>
              <a:latin typeface="+mn-lt"/>
              <a:cs typeface="Arial" panose="020B0604020202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26531"/>
            <a:ext cx="9144000" cy="140493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38600"/>
            <a:ext cx="9144000" cy="1662113"/>
          </a:xfrm>
          <a:prstGeom prst="rect">
            <a:avLst/>
          </a:prstGeom>
        </p:spPr>
      </p:pic>
      <p:sp>
        <p:nvSpPr>
          <p:cNvPr id="5" name="TextBox 4"/>
          <p:cNvSpPr txBox="1"/>
          <p:nvPr/>
        </p:nvSpPr>
        <p:spPr>
          <a:xfrm>
            <a:off x="17206" y="1516499"/>
            <a:ext cx="5198859" cy="369332"/>
          </a:xfrm>
          <a:prstGeom prst="rect">
            <a:avLst/>
          </a:prstGeom>
          <a:noFill/>
        </p:spPr>
        <p:txBody>
          <a:bodyPr wrap="none" rtlCol="0">
            <a:spAutoFit/>
          </a:bodyPr>
          <a:lstStyle/>
          <a:p>
            <a:r>
              <a:rPr lang="en-IN" b="1" dirty="0" smtClean="0"/>
              <a:t>Predicted health care expense and coverage: </a:t>
            </a:r>
            <a:endParaRPr lang="en-IN" b="1" dirty="0"/>
          </a:p>
        </p:txBody>
      </p:sp>
    </p:spTree>
    <p:extLst>
      <p:ext uri="{BB962C8B-B14F-4D97-AF65-F5344CB8AC3E}">
        <p14:creationId xmlns:p14="http://schemas.microsoft.com/office/powerpoint/2010/main" val="319003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2383604" y="394543"/>
            <a:ext cx="6585735" cy="5703570"/>
          </a:xfrm>
          <a:prstGeom prst="rect">
            <a:avLst/>
          </a:prstGeom>
          <a:noFill/>
          <a:ln>
            <a:noFill/>
          </a:ln>
          <a:effectLst/>
        </p:spPr>
        <p:txBody>
          <a:bodyPr wrap="square">
            <a:spAutoFit/>
          </a:bodyPr>
          <a:lstStyle>
            <a:lvl1pPr eaLnBrk="0" hangingPunct="0">
              <a:defRPr sz="2400">
                <a:solidFill>
                  <a:schemeClr val="tx1"/>
                </a:solidFill>
                <a:latin typeface="Arial" panose="020B0604020202020204" pitchFamily="34" charset="0"/>
                <a:ea typeface="ヒラギノ角ゴ Pro W3" charset="0"/>
                <a:cs typeface="ヒラギノ角ゴ Pro W3" charset="0"/>
              </a:defRPr>
            </a:lvl1pPr>
            <a:lvl2pPr marL="742950" indent="-285750" eaLnBrk="0" hangingPunct="0">
              <a:defRPr sz="2400">
                <a:solidFill>
                  <a:schemeClr val="tx1"/>
                </a:solidFill>
                <a:latin typeface="Arial" panose="020B0604020202020204" pitchFamily="34" charset="0"/>
                <a:ea typeface="ヒラギノ角ゴ Pro W3" charset="0"/>
                <a:cs typeface="ヒラギノ角ゴ Pro W3" charset="0"/>
              </a:defRPr>
            </a:lvl2pPr>
            <a:lvl3pPr marL="1143000" indent="-228600" eaLnBrk="0" hangingPunct="0">
              <a:defRPr sz="2400">
                <a:solidFill>
                  <a:schemeClr val="tx1"/>
                </a:solidFill>
                <a:latin typeface="Arial" panose="020B0604020202020204" pitchFamily="34" charset="0"/>
                <a:ea typeface="ヒラギノ角ゴ Pro W3" charset="0"/>
                <a:cs typeface="ヒラギノ角ゴ Pro W3" charset="0"/>
              </a:defRPr>
            </a:lvl3pPr>
            <a:lvl4pPr marL="1600200" indent="-228600" eaLnBrk="0" hangingPunct="0">
              <a:defRPr sz="2400">
                <a:solidFill>
                  <a:schemeClr val="tx1"/>
                </a:solidFill>
                <a:latin typeface="Arial" panose="020B0604020202020204" pitchFamily="34" charset="0"/>
                <a:ea typeface="ヒラギノ角ゴ Pro W3" charset="0"/>
                <a:cs typeface="ヒラギノ角ゴ Pro W3" charset="0"/>
              </a:defRPr>
            </a:lvl4pPr>
            <a:lvl5pPr marL="2057400" indent="-228600" eaLnBrk="0" hangingPunct="0">
              <a:defRPr sz="2400">
                <a:solidFill>
                  <a:schemeClr val="tx1"/>
                </a:solidFill>
                <a:latin typeface="Arial" panose="020B0604020202020204" pitchFamily="34"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0"/>
                <a:cs typeface="ヒラギノ角ゴ Pro W3" charset="0"/>
              </a:defRPr>
            </a:lvl9pPr>
          </a:lstStyle>
          <a:p>
            <a:pPr algn="just" eaLnBrk="1" hangingPunct="1">
              <a:spcBef>
                <a:spcPct val="50000"/>
              </a:spcBef>
            </a:pPr>
            <a:r>
              <a:rPr lang="en-US" sz="2800" dirty="0">
                <a:solidFill>
                  <a:srgbClr val="ED8B00"/>
                </a:solidFill>
                <a:cs typeface="Geneva" charset="0"/>
              </a:rPr>
              <a:t>S</a:t>
            </a:r>
            <a:r>
              <a:rPr lang="en-IN" altLang="en-US" sz="2800" dirty="0">
                <a:solidFill>
                  <a:srgbClr val="ED8B00"/>
                </a:solidFill>
                <a:cs typeface="Geneva" charset="0"/>
              </a:rPr>
              <a:t>ome Facts related to Health Insurance in United States of America</a:t>
            </a:r>
          </a:p>
          <a:p>
            <a:pPr algn="just" eaLnBrk="1" hangingPunct="1">
              <a:spcBef>
                <a:spcPct val="50000"/>
              </a:spcBef>
            </a:pPr>
            <a:endParaRPr lang="en-US" sz="1600" dirty="0">
              <a:solidFill>
                <a:srgbClr val="262626"/>
              </a:solidFill>
              <a:cs typeface="Geneva" charset="0"/>
            </a:endParaRPr>
          </a:p>
          <a:p>
            <a:pPr marL="285750" indent="-285750" algn="just" eaLnBrk="1" hangingPunct="1">
              <a:lnSpc>
                <a:spcPct val="130000"/>
              </a:lnSpc>
              <a:spcBef>
                <a:spcPct val="50000"/>
              </a:spcBef>
              <a:buFont typeface="Arial" panose="020B0604020202020204" pitchFamily="34" charset="0"/>
              <a:buChar char="•"/>
            </a:pPr>
            <a:r>
              <a:rPr lang="en-IN" altLang="en-US" sz="1600" dirty="0">
                <a:solidFill>
                  <a:srgbClr val="262626"/>
                </a:solidFill>
                <a:cs typeface="Geneva" charset="0"/>
              </a:rPr>
              <a:t>T</a:t>
            </a:r>
            <a:r>
              <a:rPr lang="en-US" sz="1600" dirty="0">
                <a:solidFill>
                  <a:srgbClr val="262626"/>
                </a:solidFill>
                <a:cs typeface="Geneva" charset="0"/>
              </a:rPr>
              <a:t>he </a:t>
            </a:r>
            <a:r>
              <a:rPr lang="en-IN" altLang="en-US" sz="1600" dirty="0">
                <a:solidFill>
                  <a:srgbClr val="262626"/>
                </a:solidFill>
                <a:cs typeface="Geneva" charset="0"/>
              </a:rPr>
              <a:t>A</a:t>
            </a:r>
            <a:r>
              <a:rPr lang="en-US" sz="1600" dirty="0">
                <a:solidFill>
                  <a:srgbClr val="262626"/>
                </a:solidFill>
                <a:cs typeface="Geneva" charset="0"/>
              </a:rPr>
              <a:t>merican health care system is unique because US is the only industrialize</a:t>
            </a:r>
            <a:r>
              <a:rPr lang="en-IN" altLang="en-US" sz="1600" dirty="0">
                <a:solidFill>
                  <a:srgbClr val="262626"/>
                </a:solidFill>
                <a:cs typeface="Geneva" charset="0"/>
              </a:rPr>
              <a:t>d</a:t>
            </a:r>
            <a:r>
              <a:rPr lang="en-US" sz="1600" dirty="0">
                <a:solidFill>
                  <a:srgbClr val="262626"/>
                </a:solidFill>
                <a:cs typeface="Geneva" charset="0"/>
              </a:rPr>
              <a:t> nation without universal health care coverage.</a:t>
            </a:r>
          </a:p>
          <a:p>
            <a:pPr marL="285750" indent="-285750" algn="just" eaLnBrk="1" hangingPunct="1">
              <a:lnSpc>
                <a:spcPct val="130000"/>
              </a:lnSpc>
              <a:spcBef>
                <a:spcPct val="50000"/>
              </a:spcBef>
              <a:buFont typeface="Arial" panose="020B0604020202020204" pitchFamily="34" charset="0"/>
              <a:buChar char="•"/>
            </a:pPr>
            <a:endParaRPr lang="en-US" sz="1600" dirty="0">
              <a:solidFill>
                <a:srgbClr val="262626"/>
              </a:solidFill>
              <a:cs typeface="Geneva" charset="0"/>
            </a:endParaRPr>
          </a:p>
          <a:p>
            <a:pPr marL="285750" indent="-285750" algn="just" eaLnBrk="1" hangingPunct="1">
              <a:lnSpc>
                <a:spcPct val="130000"/>
              </a:lnSpc>
              <a:spcBef>
                <a:spcPct val="50000"/>
              </a:spcBef>
              <a:buFont typeface="Arial" panose="020B0604020202020204" pitchFamily="34" charset="0"/>
              <a:buChar char="•"/>
            </a:pPr>
            <a:r>
              <a:rPr lang="en-US" sz="1600" dirty="0">
                <a:solidFill>
                  <a:srgbClr val="262626"/>
                </a:solidFill>
                <a:cs typeface="Geneva" charset="0"/>
              </a:rPr>
              <a:t>US sp</a:t>
            </a:r>
            <a:r>
              <a:rPr lang="en-IN" altLang="en-US" sz="1600" dirty="0">
                <a:solidFill>
                  <a:srgbClr val="262626"/>
                </a:solidFill>
                <a:cs typeface="Geneva" charset="0"/>
              </a:rPr>
              <a:t>ends</a:t>
            </a:r>
            <a:r>
              <a:rPr lang="en-US" sz="1600" dirty="0">
                <a:solidFill>
                  <a:srgbClr val="262626"/>
                </a:solidFill>
                <a:cs typeface="Geneva" charset="0"/>
              </a:rPr>
              <a:t> around 17.9% of GDP or $1</a:t>
            </a:r>
            <a:r>
              <a:rPr lang="en-IN" altLang="en-US" sz="1600" dirty="0">
                <a:solidFill>
                  <a:srgbClr val="262626"/>
                </a:solidFill>
                <a:cs typeface="Geneva" charset="0"/>
              </a:rPr>
              <a:t>1</a:t>
            </a:r>
            <a:r>
              <a:rPr lang="en-US" sz="1600" dirty="0">
                <a:solidFill>
                  <a:srgbClr val="262626"/>
                </a:solidFill>
                <a:cs typeface="Geneva" charset="0"/>
              </a:rPr>
              <a:t>,</a:t>
            </a:r>
            <a:r>
              <a:rPr lang="en-IN" altLang="en-US" sz="1600" dirty="0">
                <a:solidFill>
                  <a:srgbClr val="262626"/>
                </a:solidFill>
                <a:cs typeface="Geneva" charset="0"/>
              </a:rPr>
              <a:t>172</a:t>
            </a:r>
            <a:r>
              <a:rPr lang="en-US" sz="1600" dirty="0">
                <a:solidFill>
                  <a:srgbClr val="262626"/>
                </a:solidFill>
                <a:cs typeface="Geneva" charset="0"/>
              </a:rPr>
              <a:t> per person on health care expenditure</a:t>
            </a:r>
            <a:r>
              <a:rPr lang="en-IN" altLang="en-US" sz="1600" dirty="0">
                <a:solidFill>
                  <a:srgbClr val="262626"/>
                </a:solidFill>
                <a:cs typeface="Geneva" charset="0"/>
              </a:rPr>
              <a:t>s.</a:t>
            </a:r>
          </a:p>
          <a:p>
            <a:pPr marL="285750" indent="-285750" algn="just" eaLnBrk="1" hangingPunct="1">
              <a:lnSpc>
                <a:spcPct val="130000"/>
              </a:lnSpc>
              <a:spcBef>
                <a:spcPct val="50000"/>
              </a:spcBef>
              <a:buFont typeface="Arial" panose="020B0604020202020204" pitchFamily="34" charset="0"/>
              <a:buChar char="•"/>
            </a:pPr>
            <a:endParaRPr lang="en-IN" altLang="en-US" sz="1600" dirty="0">
              <a:solidFill>
                <a:srgbClr val="262626"/>
              </a:solidFill>
              <a:cs typeface="Geneva" charset="0"/>
            </a:endParaRPr>
          </a:p>
          <a:p>
            <a:pPr marL="285750" indent="-285750" algn="just" eaLnBrk="1" hangingPunct="1">
              <a:lnSpc>
                <a:spcPct val="130000"/>
              </a:lnSpc>
              <a:spcBef>
                <a:spcPct val="50000"/>
              </a:spcBef>
              <a:buFont typeface="Arial" panose="020B0604020202020204" pitchFamily="34" charset="0"/>
              <a:buChar char="•"/>
            </a:pPr>
            <a:r>
              <a:rPr lang="en-IN" altLang="en-US" sz="1600" dirty="0">
                <a:solidFill>
                  <a:srgbClr val="262626"/>
                </a:solidFill>
                <a:cs typeface="Geneva" charset="0"/>
              </a:rPr>
              <a:t>Americans shop for health insurance as they shop for anything else.</a:t>
            </a:r>
          </a:p>
          <a:p>
            <a:pPr marL="285750" indent="-285750" algn="just" eaLnBrk="1" hangingPunct="1">
              <a:lnSpc>
                <a:spcPct val="130000"/>
              </a:lnSpc>
              <a:spcBef>
                <a:spcPct val="50000"/>
              </a:spcBef>
              <a:buFont typeface="Arial" panose="020B0604020202020204" pitchFamily="34" charset="0"/>
              <a:buChar char="•"/>
            </a:pPr>
            <a:endParaRPr lang="en-IN" altLang="en-US" sz="1600" dirty="0">
              <a:solidFill>
                <a:srgbClr val="262626"/>
              </a:solidFill>
              <a:cs typeface="Geneva" charset="0"/>
            </a:endParaRPr>
          </a:p>
          <a:p>
            <a:pPr marL="285750" indent="-285750" algn="just" eaLnBrk="1" hangingPunct="1">
              <a:lnSpc>
                <a:spcPct val="130000"/>
              </a:lnSpc>
              <a:spcBef>
                <a:spcPct val="50000"/>
              </a:spcBef>
              <a:buFont typeface="Arial" panose="020B0604020202020204" pitchFamily="34" charset="0"/>
              <a:buChar char="•"/>
            </a:pPr>
            <a:r>
              <a:rPr lang="en-IN" altLang="en-US" sz="1600" dirty="0">
                <a:solidFill>
                  <a:srgbClr val="262626"/>
                </a:solidFill>
                <a:cs typeface="Geneva" charset="0"/>
              </a:rPr>
              <a:t>Around 156 million are insured through their work as employer provided private insurance and 120 millions are insured as medicares.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2383604" y="394543"/>
            <a:ext cx="6585735" cy="4177665"/>
          </a:xfrm>
          <a:prstGeom prst="rect">
            <a:avLst/>
          </a:prstGeom>
          <a:noFill/>
          <a:ln>
            <a:noFill/>
          </a:ln>
          <a:effectLst/>
        </p:spPr>
        <p:txBody>
          <a:bodyPr wrap="square">
            <a:spAutoFit/>
          </a:bodyPr>
          <a:lstStyle>
            <a:lvl1pPr eaLnBrk="0" hangingPunct="0">
              <a:defRPr sz="2400">
                <a:solidFill>
                  <a:schemeClr val="tx1"/>
                </a:solidFill>
                <a:latin typeface="Arial" panose="020B0604020202020204" pitchFamily="34" charset="0"/>
                <a:ea typeface="ヒラギノ角ゴ Pro W3" charset="0"/>
                <a:cs typeface="ヒラギノ角ゴ Pro W3" charset="0"/>
              </a:defRPr>
            </a:lvl1pPr>
            <a:lvl2pPr marL="742950" indent="-285750" eaLnBrk="0" hangingPunct="0">
              <a:defRPr sz="2400">
                <a:solidFill>
                  <a:schemeClr val="tx1"/>
                </a:solidFill>
                <a:latin typeface="Arial" panose="020B0604020202020204" pitchFamily="34" charset="0"/>
                <a:ea typeface="ヒラギノ角ゴ Pro W3" charset="0"/>
                <a:cs typeface="ヒラギノ角ゴ Pro W3" charset="0"/>
              </a:defRPr>
            </a:lvl2pPr>
            <a:lvl3pPr marL="1143000" indent="-228600" eaLnBrk="0" hangingPunct="0">
              <a:defRPr sz="2400">
                <a:solidFill>
                  <a:schemeClr val="tx1"/>
                </a:solidFill>
                <a:latin typeface="Arial" panose="020B0604020202020204" pitchFamily="34" charset="0"/>
                <a:ea typeface="ヒラギノ角ゴ Pro W3" charset="0"/>
                <a:cs typeface="ヒラギノ角ゴ Pro W3" charset="0"/>
              </a:defRPr>
            </a:lvl3pPr>
            <a:lvl4pPr marL="1600200" indent="-228600" eaLnBrk="0" hangingPunct="0">
              <a:defRPr sz="2400">
                <a:solidFill>
                  <a:schemeClr val="tx1"/>
                </a:solidFill>
                <a:latin typeface="Arial" panose="020B0604020202020204" pitchFamily="34" charset="0"/>
                <a:ea typeface="ヒラギノ角ゴ Pro W3" charset="0"/>
                <a:cs typeface="ヒラギノ角ゴ Pro W3" charset="0"/>
              </a:defRPr>
            </a:lvl4pPr>
            <a:lvl5pPr marL="2057400" indent="-228600" eaLnBrk="0" hangingPunct="0">
              <a:defRPr sz="2400">
                <a:solidFill>
                  <a:schemeClr val="tx1"/>
                </a:solidFill>
                <a:latin typeface="Arial" panose="020B0604020202020204" pitchFamily="34"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charset="0"/>
                <a:cs typeface="ヒラギノ角ゴ Pro W3" charset="0"/>
              </a:defRPr>
            </a:lvl9pPr>
          </a:lstStyle>
          <a:p>
            <a:pPr algn="just" eaLnBrk="1" hangingPunct="1">
              <a:spcBef>
                <a:spcPct val="50000"/>
              </a:spcBef>
            </a:pPr>
            <a:r>
              <a:rPr lang="en-US" sz="2800" dirty="0">
                <a:solidFill>
                  <a:srgbClr val="ED8B00"/>
                </a:solidFill>
                <a:cs typeface="Geneva" charset="0"/>
              </a:rPr>
              <a:t>S</a:t>
            </a:r>
            <a:r>
              <a:rPr lang="en-IN" altLang="en-US" sz="2800" dirty="0">
                <a:solidFill>
                  <a:srgbClr val="ED8B00"/>
                </a:solidFill>
                <a:cs typeface="Geneva" charset="0"/>
              </a:rPr>
              <a:t>ome Facts related to Health Insurance in United States of America (Cont.)</a:t>
            </a:r>
          </a:p>
          <a:p>
            <a:pPr algn="just" eaLnBrk="1" hangingPunct="1">
              <a:spcBef>
                <a:spcPct val="50000"/>
              </a:spcBef>
            </a:pPr>
            <a:endParaRPr lang="en-US" sz="1600" dirty="0">
              <a:solidFill>
                <a:srgbClr val="262626"/>
              </a:solidFill>
              <a:cs typeface="Geneva" charset="0"/>
            </a:endParaRPr>
          </a:p>
          <a:p>
            <a:pPr marL="285750" indent="-285750" algn="just" eaLnBrk="1" hangingPunct="1">
              <a:lnSpc>
                <a:spcPct val="130000"/>
              </a:lnSpc>
              <a:spcBef>
                <a:spcPct val="50000"/>
              </a:spcBef>
              <a:buFont typeface="Arial" panose="020B0604020202020204" pitchFamily="34" charset="0"/>
              <a:buChar char="•"/>
            </a:pPr>
            <a:r>
              <a:rPr lang="en-US" sz="1600" dirty="0">
                <a:solidFill>
                  <a:srgbClr val="262626"/>
                </a:solidFill>
                <a:cs typeface="Geneva" charset="0"/>
              </a:rPr>
              <a:t>According to CNBC, Medical bills are the leading cause of </a:t>
            </a:r>
            <a:r>
              <a:rPr lang="en-IN" altLang="en-US" sz="1600" dirty="0">
                <a:solidFill>
                  <a:srgbClr val="262626"/>
                </a:solidFill>
                <a:cs typeface="Geneva" charset="0"/>
              </a:rPr>
              <a:t>b</a:t>
            </a:r>
            <a:r>
              <a:rPr sz="1600" dirty="0">
                <a:solidFill>
                  <a:srgbClr val="262626"/>
                </a:solidFill>
                <a:cs typeface="Geneva" charset="0"/>
              </a:rPr>
              <a:t>ankruptcy </a:t>
            </a:r>
            <a:r>
              <a:rPr lang="en-US" sz="1600" dirty="0">
                <a:solidFill>
                  <a:srgbClr val="262626"/>
                </a:solidFill>
                <a:cs typeface="Geneva" charset="0"/>
              </a:rPr>
              <a:t>in the US.</a:t>
            </a:r>
          </a:p>
          <a:p>
            <a:pPr marL="285750" indent="-285750" algn="just" eaLnBrk="1" hangingPunct="1">
              <a:lnSpc>
                <a:spcPct val="130000"/>
              </a:lnSpc>
              <a:spcBef>
                <a:spcPct val="50000"/>
              </a:spcBef>
              <a:buFont typeface="Arial" panose="020B0604020202020204" pitchFamily="34" charset="0"/>
              <a:buChar char="•"/>
            </a:pPr>
            <a:endParaRPr lang="en-US" sz="1600" dirty="0">
              <a:solidFill>
                <a:srgbClr val="262626"/>
              </a:solidFill>
              <a:cs typeface="Geneva" charset="0"/>
            </a:endParaRPr>
          </a:p>
          <a:p>
            <a:pPr marL="285750" indent="-285750" algn="just" eaLnBrk="1" hangingPunct="1">
              <a:lnSpc>
                <a:spcPct val="130000"/>
              </a:lnSpc>
              <a:spcBef>
                <a:spcPct val="50000"/>
              </a:spcBef>
              <a:buFont typeface="Arial" panose="020B0604020202020204" pitchFamily="34" charset="0"/>
              <a:buChar char="•"/>
            </a:pPr>
            <a:r>
              <a:rPr lang="en-US" sz="1600" dirty="0">
                <a:solidFill>
                  <a:srgbClr val="262626"/>
                </a:solidFill>
                <a:cs typeface="Geneva" charset="0"/>
              </a:rPr>
              <a:t>Around 650</a:t>
            </a:r>
            <a:r>
              <a:rPr lang="en-IN" altLang="en-US" sz="1600" dirty="0">
                <a:solidFill>
                  <a:srgbClr val="262626"/>
                </a:solidFill>
                <a:cs typeface="Geneva" charset="0"/>
              </a:rPr>
              <a:t>,</a:t>
            </a:r>
            <a:r>
              <a:rPr lang="en-US" sz="1600" dirty="0">
                <a:solidFill>
                  <a:srgbClr val="262626"/>
                </a:solidFill>
                <a:cs typeface="Geneva" charset="0"/>
              </a:rPr>
              <a:t>000 people go bankrupt every year </a:t>
            </a:r>
            <a:r>
              <a:rPr lang="en-IN" altLang="en-US" sz="1600" dirty="0">
                <a:solidFill>
                  <a:srgbClr val="262626"/>
                </a:solidFill>
                <a:cs typeface="Geneva" charset="0"/>
              </a:rPr>
              <a:t>beacuse of medical bills.</a:t>
            </a:r>
          </a:p>
          <a:p>
            <a:pPr marL="285750" indent="-285750" algn="just" eaLnBrk="1" hangingPunct="1">
              <a:lnSpc>
                <a:spcPct val="130000"/>
              </a:lnSpc>
              <a:spcBef>
                <a:spcPct val="50000"/>
              </a:spcBef>
              <a:buFont typeface="Arial" panose="020B0604020202020204" pitchFamily="34" charset="0"/>
              <a:buChar char="•"/>
            </a:pPr>
            <a:endParaRPr lang="en-IN" altLang="en-US" sz="1600" dirty="0">
              <a:solidFill>
                <a:srgbClr val="262626"/>
              </a:solidFill>
              <a:cs typeface="Geneva" charset="0"/>
            </a:endParaRPr>
          </a:p>
          <a:p>
            <a:pPr marL="285750" indent="-285750" algn="just" eaLnBrk="1" hangingPunct="1">
              <a:lnSpc>
                <a:spcPct val="130000"/>
              </a:lnSpc>
              <a:spcBef>
                <a:spcPct val="50000"/>
              </a:spcBef>
              <a:buFont typeface="Arial" panose="020B0604020202020204" pitchFamily="34" charset="0"/>
              <a:buChar char="•"/>
            </a:pPr>
            <a:r>
              <a:rPr lang="en-IN" altLang="en-US" sz="1600" dirty="0">
                <a:solidFill>
                  <a:srgbClr val="262626"/>
                </a:solidFill>
                <a:cs typeface="Geneva" charset="0"/>
              </a:rPr>
              <a:t>Medical bills cause a bankruptcy in America every 30 seconds.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3" name="Picture 2" descr="2017PPT-Optum-External-ContentBreak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2" name="Content Placeholder 1" descr="money-worries"/>
          <p:cNvPicPr>
            <a:picLocks noGrp="1" noChangeAspect="1"/>
          </p:cNvPicPr>
          <p:nvPr>
            <p:ph sz="half" idx="2"/>
          </p:nvPr>
        </p:nvPicPr>
        <p:blipFill>
          <a:blip r:embed="rId3"/>
          <a:stretch>
            <a:fillRect/>
          </a:stretch>
        </p:blipFill>
        <p:spPr>
          <a:xfrm>
            <a:off x="0" y="635"/>
            <a:ext cx="9207500" cy="6858000"/>
          </a:xfrm>
          <a:prstGeom prst="rect">
            <a:avLst/>
          </a:prstGeom>
        </p:spPr>
      </p:pic>
      <p:sp>
        <p:nvSpPr>
          <p:cNvPr id="8" name="Content Placeholder 2"/>
          <p:cNvSpPr>
            <a:spLocks noGrp="1"/>
          </p:cNvSpPr>
          <p:nvPr>
            <p:ph sz="half" idx="1"/>
          </p:nvPr>
        </p:nvSpPr>
        <p:spPr>
          <a:xfrm>
            <a:off x="283210" y="3971925"/>
            <a:ext cx="3149600" cy="2547620"/>
          </a:xfrm>
        </p:spPr>
        <p:txBody>
          <a:bodyPr>
            <a:noAutofit/>
          </a:bodyPr>
          <a:lstStyle/>
          <a:p>
            <a:pPr marL="0" indent="0" algn="l">
              <a:spcBef>
                <a:spcPts val="800"/>
              </a:spcBef>
              <a:buClr>
                <a:srgbClr val="B5BD00"/>
              </a:buClr>
              <a:buNone/>
            </a:pPr>
            <a:r>
              <a:rPr lang="en-IN" altLang="en-US" sz="2400" b="1" dirty="0">
                <a:solidFill>
                  <a:schemeClr val="tx1"/>
                </a:solidFill>
              </a:rPr>
              <a:t>S</a:t>
            </a:r>
            <a:r>
              <a:rPr lang="en-US" sz="2400" b="1" dirty="0">
                <a:solidFill>
                  <a:schemeClr val="tx1"/>
                </a:solidFill>
              </a:rPr>
              <a:t>ickness or </a:t>
            </a:r>
            <a:r>
              <a:rPr lang="en-IN" altLang="en-US" sz="2400" b="1" dirty="0">
                <a:solidFill>
                  <a:schemeClr val="tx1"/>
                </a:solidFill>
              </a:rPr>
              <a:t>A</a:t>
            </a:r>
            <a:r>
              <a:rPr lang="en-US" sz="2400" b="1" dirty="0">
                <a:solidFill>
                  <a:schemeClr val="tx1"/>
                </a:solidFill>
              </a:rPr>
              <a:t>ccidents can lead to </a:t>
            </a:r>
            <a:r>
              <a:rPr lang="en-IN" altLang="en-US" sz="2400" b="1" dirty="0">
                <a:solidFill>
                  <a:schemeClr val="tx1"/>
                </a:solidFill>
              </a:rPr>
              <a:t>a</a:t>
            </a:r>
            <a:r>
              <a:rPr lang="en-US" sz="2400" b="1" dirty="0">
                <a:solidFill>
                  <a:schemeClr val="tx1"/>
                </a:solidFill>
              </a:rPr>
              <a:t>stronomical </a:t>
            </a:r>
            <a:r>
              <a:rPr lang="en-IN" altLang="en-US" sz="2400" b="1" dirty="0">
                <a:solidFill>
                  <a:schemeClr val="tx1"/>
                </a:solidFill>
              </a:rPr>
              <a:t>bills.</a:t>
            </a:r>
            <a:endParaRPr lang="en-IN" altLang="en-US" sz="2400" b="1" dirty="0">
              <a:solidFill>
                <a:schemeClr val="tx1"/>
              </a:solidFill>
              <a:ea typeface="ヒラギノ角ゴ Pro W3" charset="0"/>
              <a:cs typeface="+mn-lt"/>
            </a:endParaRPr>
          </a:p>
        </p:txBody>
      </p:sp>
      <p:sp>
        <p:nvSpPr>
          <p:cNvPr id="5" name="Text Box 4"/>
          <p:cNvSpPr txBox="1"/>
          <p:nvPr/>
        </p:nvSpPr>
        <p:spPr>
          <a:xfrm>
            <a:off x="5634990" y="3971925"/>
            <a:ext cx="3430270" cy="1198880"/>
          </a:xfrm>
          <a:prstGeom prst="rect">
            <a:avLst/>
          </a:prstGeom>
          <a:noFill/>
        </p:spPr>
        <p:txBody>
          <a:bodyPr wrap="square" rtlCol="0">
            <a:spAutoFit/>
          </a:bodyPr>
          <a:lstStyle/>
          <a:p>
            <a:r>
              <a:rPr lang="en-IN" altLang="en-US" sz="2400" b="1" dirty="0">
                <a:ea typeface="ヒラギノ角ゴ Pro W3" charset="0"/>
                <a:cs typeface="+mn-lt"/>
                <a:sym typeface="+mn-ea"/>
              </a:rPr>
              <a:t>Should'nt the developed nation have safety nets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876800" y="2209800"/>
            <a:ext cx="4038600" cy="4525963"/>
          </a:xfrm>
        </p:spPr>
        <p:txBody>
          <a:bodyPr>
            <a:normAutofit/>
          </a:bodyPr>
          <a:lstStyle/>
          <a:p>
            <a:pPr marL="0" indent="0">
              <a:buNone/>
            </a:pPr>
            <a:r>
              <a:rPr lang="en-IN" sz="2000" dirty="0" smtClean="0"/>
              <a:t>Very low percentage of population is insured by employers, as such it becomes extremely necessary to be careful while selecting insurance which can provide maximum benefits at a given expenditure.</a:t>
            </a:r>
            <a:endParaRPr lang="en-IN" sz="2000" dirty="0"/>
          </a:p>
        </p:txBody>
      </p:sp>
      <p:pic>
        <p:nvPicPr>
          <p:cNvPr id="1026" name="Picture 2" descr="https://external-content.duckduckgo.com/iu/?u=http%3A%2F%2F4.bp.blogspot.com%2F-Q2VP3ipn8uk%2FT7shN_B8IYI%2FAAAAAAAACFY%2FBDQN3w7FNoA%2Fs1600%2FHCCI_HCCUR2010_ESIPercentage.jpg&amp;f=1&amp;nofb=1"/>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446088" y="1981200"/>
            <a:ext cx="4038600" cy="3058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635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17PPT-Optum-External-ContentBreakerOrang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Content Placeholder 2"/>
          <p:cNvSpPr>
            <a:spLocks noGrp="1"/>
          </p:cNvSpPr>
          <p:nvPr>
            <p:ph sz="half" idx="1"/>
          </p:nvPr>
        </p:nvSpPr>
        <p:spPr>
          <a:xfrm>
            <a:off x="555625" y="525145"/>
            <a:ext cx="8006715" cy="5767070"/>
          </a:xfrm>
        </p:spPr>
        <p:txBody>
          <a:bodyPr>
            <a:noAutofit/>
          </a:bodyPr>
          <a:lstStyle/>
          <a:p>
            <a:pPr marL="0" indent="0" algn="ctr">
              <a:spcBef>
                <a:spcPts val="800"/>
              </a:spcBef>
              <a:buClr>
                <a:srgbClr val="B5BD00"/>
              </a:buClr>
              <a:buNone/>
            </a:pPr>
            <a:r>
              <a:rPr lang="en-IN" altLang="en-US" sz="3200" b="1" dirty="0">
                <a:solidFill>
                  <a:schemeClr val="bg1"/>
                </a:solidFill>
                <a:ea typeface="ヒラギノ角ゴ Pro W3" charset="0"/>
                <a:cs typeface="+mn-lt"/>
                <a:sym typeface="+mn-ea"/>
              </a:rPr>
              <a:t>Problem Statement</a:t>
            </a:r>
          </a:p>
          <a:p>
            <a:pPr marL="0" indent="0" algn="ctr">
              <a:spcBef>
                <a:spcPts val="800"/>
              </a:spcBef>
              <a:buClr>
                <a:srgbClr val="B5BD00"/>
              </a:buClr>
              <a:buNone/>
            </a:pPr>
            <a:endParaRPr lang="en-US" sz="2400" b="1" dirty="0">
              <a:solidFill>
                <a:schemeClr val="bg1"/>
              </a:solidFill>
              <a:latin typeface="Arial" panose="020B0604020202020204" pitchFamily="34" charset="0"/>
              <a:ea typeface="ヒラギノ角ゴ Pro W3" charset="0"/>
              <a:cs typeface="Geneva" charset="0"/>
            </a:endParaRPr>
          </a:p>
          <a:p>
            <a:pPr marL="0" indent="0" algn="just">
              <a:spcBef>
                <a:spcPts val="800"/>
              </a:spcBef>
              <a:buClr>
                <a:srgbClr val="B5BD00"/>
              </a:buClr>
              <a:buNone/>
            </a:pPr>
            <a:r>
              <a:rPr lang="en-IN" altLang="en-US" sz="2200" dirty="0">
                <a:solidFill>
                  <a:schemeClr val="bg1"/>
                </a:solidFill>
                <a:latin typeface="Arial" panose="020B0604020202020204" pitchFamily="34" charset="0"/>
              </a:rPr>
              <a:t>Despite the fact that the US spends $11,172 per person on health care expenditures and more than 250 million Americans have health insurance then too most Americans go bankrupt because of inefficiency to pay medical expenses. </a:t>
            </a:r>
            <a:endParaRPr lang="en-IN" altLang="en-US" sz="2200" dirty="0" smtClean="0">
              <a:solidFill>
                <a:schemeClr val="bg1"/>
              </a:solidFill>
              <a:latin typeface="Arial" panose="020B0604020202020204" pitchFamily="34" charset="0"/>
            </a:endParaRPr>
          </a:p>
          <a:p>
            <a:pPr marL="0" indent="0" algn="just">
              <a:spcBef>
                <a:spcPts val="800"/>
              </a:spcBef>
              <a:buClr>
                <a:srgbClr val="B5BD00"/>
              </a:buClr>
              <a:buNone/>
            </a:pPr>
            <a:endParaRPr lang="en-IN" altLang="en-US" sz="2200" dirty="0">
              <a:solidFill>
                <a:schemeClr val="bg1"/>
              </a:solidFill>
              <a:latin typeface="Arial" panose="020B0604020202020204" pitchFamily="34" charset="0"/>
            </a:endParaRPr>
          </a:p>
          <a:p>
            <a:pPr marL="0" indent="0" algn="just">
              <a:spcBef>
                <a:spcPts val="800"/>
              </a:spcBef>
              <a:buClr>
                <a:srgbClr val="B5BD00"/>
              </a:buClr>
              <a:buNone/>
            </a:pPr>
            <a:r>
              <a:rPr lang="en-IN" altLang="en-US" sz="2200" dirty="0">
                <a:solidFill>
                  <a:schemeClr val="bg1"/>
                </a:solidFill>
                <a:latin typeface="Arial" panose="020B0604020202020204" pitchFamily="34" charset="0"/>
              </a:rPr>
              <a:t>The main reason behind this issue is that most health insurance doesn't cover additional prominent diseases that occur in a particular area or county They are inefficient in predicting health expenditures. Also, they are inefficient in recommending proper health procedures, hospitals and a suitable health insurance.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951990" y="193675"/>
            <a:ext cx="5602605" cy="583565"/>
          </a:xfrm>
          <a:prstGeom prst="rect">
            <a:avLst/>
          </a:prstGeom>
          <a:noFill/>
        </p:spPr>
        <p:txBody>
          <a:bodyPr wrap="square" rtlCol="0">
            <a:spAutoFit/>
          </a:bodyPr>
          <a:lstStyle/>
          <a:p>
            <a:pPr algn="ctr"/>
            <a:r>
              <a:rPr lang="en-IN" altLang="en-US" sz="3200" b="1" dirty="0"/>
              <a:t>Solution</a:t>
            </a:r>
          </a:p>
        </p:txBody>
      </p:sp>
      <p:sp>
        <p:nvSpPr>
          <p:cNvPr id="4" name="Text Box 3"/>
          <p:cNvSpPr txBox="1"/>
          <p:nvPr/>
        </p:nvSpPr>
        <p:spPr>
          <a:xfrm>
            <a:off x="762000" y="811653"/>
            <a:ext cx="7709535" cy="5847755"/>
          </a:xfrm>
          <a:prstGeom prst="rect">
            <a:avLst/>
          </a:prstGeom>
          <a:noFill/>
        </p:spPr>
        <p:txBody>
          <a:bodyPr wrap="square" rtlCol="0">
            <a:spAutoFit/>
          </a:bodyPr>
          <a:lstStyle/>
          <a:p>
            <a:pPr marL="342900" indent="-342900" algn="just">
              <a:buFont typeface="Arial" panose="020B0604020202020204" pitchFamily="34" charset="0"/>
              <a:buChar char="•"/>
            </a:pPr>
            <a:r>
              <a:rPr lang="en-IN" altLang="en-US" sz="2200" dirty="0"/>
              <a:t>The Health Insurance Support System </a:t>
            </a:r>
            <a:r>
              <a:rPr lang="en-IN" altLang="en-US" sz="2200" dirty="0" smtClean="0"/>
              <a:t>helps people make smart choice while selecting health insurance which helps people ensure that their insurance covers most prominent diseases and procedures prevalent in their area</a:t>
            </a:r>
            <a:endParaRPr lang="en-IN" altLang="en-US" sz="2200" dirty="0"/>
          </a:p>
          <a:p>
            <a:pPr marL="342900" indent="-342900" algn="just">
              <a:buFont typeface="Arial" panose="020B0604020202020204" pitchFamily="34" charset="0"/>
              <a:buChar char="•"/>
            </a:pPr>
            <a:r>
              <a:rPr lang="en-IN" altLang="en-US" sz="2200" dirty="0" smtClean="0"/>
              <a:t>This system </a:t>
            </a:r>
            <a:r>
              <a:rPr lang="en-IN" altLang="en-US" sz="2200" dirty="0"/>
              <a:t>is that </a:t>
            </a:r>
            <a:r>
              <a:rPr lang="en-IN" altLang="en-US" sz="2200" dirty="0" smtClean="0"/>
              <a:t>by manipulating data and using regression algorithms, the program can provide crucial details to its users regarding most common disease, </a:t>
            </a:r>
            <a:r>
              <a:rPr lang="en-IN" altLang="en-US" sz="2200" dirty="0" err="1" smtClean="0"/>
              <a:t>checkups</a:t>
            </a:r>
            <a:r>
              <a:rPr lang="en-IN" altLang="en-US" sz="2200" dirty="0" smtClean="0"/>
              <a:t>, immunizations and procedures taking place in their area so that they can ensure that their insurance covers all of them thus avoiding the hassle of insurance coverage in future. It also helps them in case of buying single disease insurance plans based on prevalent treatment and most popular care plans in the area.</a:t>
            </a:r>
          </a:p>
          <a:p>
            <a:pPr marL="342900" indent="-342900" algn="just">
              <a:buFont typeface="Arial" panose="020B0604020202020204" pitchFamily="34" charset="0"/>
              <a:buChar char="•"/>
            </a:pPr>
            <a:r>
              <a:rPr lang="en-IN" altLang="en-US" sz="2200" dirty="0" smtClean="0"/>
              <a:t>Apart from this, this program also helps them in giving a brief prediction about their coverage amount and healthcare expenses based on regression algorithm.</a:t>
            </a:r>
            <a:endParaRPr lang="en-IN" altLang="en-US" sz="2200" dirty="0"/>
          </a:p>
          <a:p>
            <a:pPr algn="just"/>
            <a:endParaRPr lang="en-IN" altLang="en-US" sz="2200" dirty="0" smtClean="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altLang="en-US" sz="3200" b="1" dirty="0" smtClean="0"/>
              <a:t>Tech Stack of Solution</a:t>
            </a:r>
            <a:endParaRPr lang="en-IN" altLang="en-US" sz="3200" b="1" dirty="0"/>
          </a:p>
        </p:txBody>
      </p:sp>
      <p:sp>
        <p:nvSpPr>
          <p:cNvPr id="5" name="TextBox 4"/>
          <p:cNvSpPr txBox="1"/>
          <p:nvPr/>
        </p:nvSpPr>
        <p:spPr>
          <a:xfrm>
            <a:off x="533400" y="1143000"/>
            <a:ext cx="8153400" cy="5632311"/>
          </a:xfrm>
          <a:prstGeom prst="rect">
            <a:avLst/>
          </a:prstGeom>
          <a:noFill/>
        </p:spPr>
        <p:txBody>
          <a:bodyPr wrap="square" rtlCol="0">
            <a:spAutoFit/>
          </a:bodyPr>
          <a:lstStyle/>
          <a:p>
            <a:r>
              <a:rPr lang="en-IN" dirty="0"/>
              <a:t>This solution is based on Python and utilises various </a:t>
            </a:r>
            <a:r>
              <a:rPr lang="en-IN" dirty="0" err="1"/>
              <a:t>framworks</a:t>
            </a:r>
            <a:r>
              <a:rPr lang="en-IN" dirty="0"/>
              <a:t> and libraries </a:t>
            </a:r>
            <a:r>
              <a:rPr lang="en-IN" dirty="0" smtClean="0"/>
              <a:t>from python </a:t>
            </a:r>
            <a:r>
              <a:rPr lang="en-IN" dirty="0"/>
              <a:t>for data manipulation, Machine Learning and deployment.</a:t>
            </a:r>
          </a:p>
          <a:p>
            <a:endParaRPr lang="en-IN" dirty="0"/>
          </a:p>
          <a:p>
            <a:r>
              <a:rPr lang="en-IN" b="1" dirty="0"/>
              <a:t>Insurance Support:</a:t>
            </a:r>
            <a:r>
              <a:rPr lang="en-IN" dirty="0"/>
              <a:t> </a:t>
            </a:r>
          </a:p>
          <a:p>
            <a:r>
              <a:rPr lang="en-IN" dirty="0"/>
              <a:t>The program manipulates the datasets provided using pandas in the form where the data provided can be </a:t>
            </a:r>
            <a:r>
              <a:rPr lang="en-IN" dirty="0" smtClean="0"/>
              <a:t>used to provide useful insights for the people. Libraries used: Pandas, </a:t>
            </a:r>
            <a:r>
              <a:rPr lang="en-IN" dirty="0" err="1" smtClean="0"/>
              <a:t>Numpy</a:t>
            </a:r>
            <a:endParaRPr lang="en-IN" dirty="0" smtClean="0"/>
          </a:p>
          <a:p>
            <a:endParaRPr lang="en-IN" dirty="0"/>
          </a:p>
          <a:p>
            <a:r>
              <a:rPr lang="en-IN" b="1" dirty="0" smtClean="0"/>
              <a:t>Machine Learning:</a:t>
            </a:r>
          </a:p>
          <a:p>
            <a:r>
              <a:rPr lang="en-IN" dirty="0" smtClean="0"/>
              <a:t>The program used Random Forest regression as it provided least error out of all regression algorithms. Other candidates were Simple Linear and Polynomial. Metric used was Root Mean Squared Error (RMSE). Data </a:t>
            </a:r>
            <a:r>
              <a:rPr lang="en-IN" dirty="0" err="1" smtClean="0"/>
              <a:t>preprocessing</a:t>
            </a:r>
            <a:r>
              <a:rPr lang="en-IN" dirty="0" smtClean="0"/>
              <a:t> techniques used were – One Hot Encoding, Label Encoding, Scaling as well as Minimal feature engineering. Dataset was divided intro train and test at ratio of 0.2</a:t>
            </a:r>
          </a:p>
          <a:p>
            <a:endParaRPr lang="en-IN" dirty="0"/>
          </a:p>
          <a:p>
            <a:r>
              <a:rPr lang="en-IN" b="1" dirty="0" smtClean="0"/>
              <a:t>Deployment: </a:t>
            </a:r>
            <a:endParaRPr lang="en-IN" dirty="0" smtClean="0"/>
          </a:p>
          <a:p>
            <a:r>
              <a:rPr lang="en-IN" dirty="0" smtClean="0"/>
              <a:t>Program was deployed using Flask in backend and simple HTML/CSS for frontend.</a:t>
            </a:r>
            <a:endParaRPr lang="en-IN" dirty="0"/>
          </a:p>
          <a:p>
            <a:endParaRPr lang="en-IN" dirty="0"/>
          </a:p>
        </p:txBody>
      </p:sp>
    </p:spTree>
    <p:extLst>
      <p:ext uri="{BB962C8B-B14F-4D97-AF65-F5344CB8AC3E}">
        <p14:creationId xmlns:p14="http://schemas.microsoft.com/office/powerpoint/2010/main" val="4117259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05000"/>
            <a:ext cx="9144000" cy="4365955"/>
          </a:xfrm>
          <a:prstGeom prst="rect">
            <a:avLst/>
          </a:prstGeom>
        </p:spPr>
      </p:pic>
      <p:sp>
        <p:nvSpPr>
          <p:cNvPr id="4" name="TextBox 3"/>
          <p:cNvSpPr txBox="1"/>
          <p:nvPr/>
        </p:nvSpPr>
        <p:spPr>
          <a:xfrm>
            <a:off x="76200" y="1371600"/>
            <a:ext cx="2428870" cy="369332"/>
          </a:xfrm>
          <a:prstGeom prst="rect">
            <a:avLst/>
          </a:prstGeom>
          <a:noFill/>
        </p:spPr>
        <p:txBody>
          <a:bodyPr wrap="none" rtlCol="0">
            <a:spAutoFit/>
          </a:bodyPr>
          <a:lstStyle/>
          <a:p>
            <a:r>
              <a:rPr lang="en-IN" b="1" dirty="0" smtClean="0"/>
              <a:t>Insurance Support : </a:t>
            </a:r>
            <a:endParaRPr lang="en-IN" b="1" dirty="0"/>
          </a:p>
        </p:txBody>
      </p:sp>
    </p:spTree>
    <p:extLst>
      <p:ext uri="{BB962C8B-B14F-4D97-AF65-F5344CB8AC3E}">
        <p14:creationId xmlns:p14="http://schemas.microsoft.com/office/powerpoint/2010/main" val="466670088"/>
      </p:ext>
    </p:extLst>
  </p:cSld>
  <p:clrMapOvr>
    <a:masterClrMapping/>
  </p:clrMapOvr>
</p:sld>
</file>

<file path=ppt/theme/theme1.xml><?xml version="1.0" encoding="utf-8"?>
<a:theme xmlns:a="http://schemas.openxmlformats.org/drawingml/2006/main" name="Custom Design">
  <a:themeElements>
    <a:clrScheme name="Custom 2">
      <a:dk1>
        <a:srgbClr val="262626"/>
      </a:dk1>
      <a:lt1>
        <a:sysClr val="window" lastClr="FFFFFF"/>
      </a:lt1>
      <a:dk2>
        <a:srgbClr val="1F497D"/>
      </a:dk2>
      <a:lt2>
        <a:srgbClr val="EEECE1"/>
      </a:lt2>
      <a:accent1>
        <a:srgbClr val="0077C8"/>
      </a:accent1>
      <a:accent2>
        <a:srgbClr val="ED8B00"/>
      </a:accent2>
      <a:accent3>
        <a:srgbClr val="A50050"/>
      </a:accent3>
      <a:accent4>
        <a:srgbClr val="B5BD00"/>
      </a:accent4>
      <a:accent5>
        <a:srgbClr val="A51890"/>
      </a:accent5>
      <a:accent6>
        <a:srgbClr val="F79646"/>
      </a:accent6>
      <a:hlink>
        <a:srgbClr val="0000B6"/>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TotalTime>
  <Words>611</Words>
  <Application>Microsoft Office PowerPoint</Application>
  <PresentationFormat>On-screen Show (4:3)</PresentationFormat>
  <Paragraphs>47</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Geneva</vt:lpstr>
      <vt:lpstr>ヒラギノ角ゴ Pro W3</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 Stack of Solution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Pieper, Thuy</dc:creator>
  <cp:lastModifiedBy>Arohan Ajit</cp:lastModifiedBy>
  <cp:revision>41</cp:revision>
  <dcterms:created xsi:type="dcterms:W3CDTF">2020-11-23T12:01:26Z</dcterms:created>
  <dcterms:modified xsi:type="dcterms:W3CDTF">2020-11-24T11:14:35Z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https://hubconnect.uhg.com</vt:lpwstr>
  </property>
  <property fmtid="{D5CDD505-2E9C-101B-9397-08002B2CF9AE}" pid="3" name="Offisync_UpdateToken">
    <vt:lpwstr>1</vt:lpwstr>
  </property>
  <property fmtid="{D5CDD505-2E9C-101B-9397-08002B2CF9AE}" pid="4" name="Offisync_UniqueId">
    <vt:lpwstr>80705</vt:lpwstr>
  </property>
  <property fmtid="{D5CDD505-2E9C-101B-9397-08002B2CF9AE}" pid="5" name="Jive_VersionGuid">
    <vt:lpwstr>13620cce-4382-4006-ae72-3d894df7fb88</vt:lpwstr>
  </property>
  <property fmtid="{D5CDD505-2E9C-101B-9397-08002B2CF9AE}" pid="6" name="Offisync_ServerID">
    <vt:lpwstr>e3e54f63-90d9-4136-a210-b624ba838b23</vt:lpwstr>
  </property>
  <property fmtid="{D5CDD505-2E9C-101B-9397-08002B2CF9AE}" pid="7" name="Jive_LatestUserAccountName">
    <vt:lpwstr>kwelch17</vt:lpwstr>
  </property>
  <property fmtid="{D5CDD505-2E9C-101B-9397-08002B2CF9AE}" pid="8" name="KSOProductBuildVer">
    <vt:lpwstr>1033-11.2.0.9747</vt:lpwstr>
  </property>
</Properties>
</file>